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22"/>
  </p:notesMasterIdLst>
  <p:handoutMasterIdLst>
    <p:handoutMasterId r:id="rId23"/>
  </p:handoutMasterIdLst>
  <p:sldIdLst>
    <p:sldId id="262" r:id="rId4"/>
    <p:sldId id="296" r:id="rId5"/>
    <p:sldId id="294" r:id="rId6"/>
    <p:sldId id="295" r:id="rId7"/>
    <p:sldId id="292" r:id="rId8"/>
    <p:sldId id="293" r:id="rId9"/>
    <p:sldId id="287" r:id="rId10"/>
    <p:sldId id="285" r:id="rId11"/>
    <p:sldId id="298" r:id="rId12"/>
    <p:sldId id="289" r:id="rId13"/>
    <p:sldId id="305" r:id="rId14"/>
    <p:sldId id="291" r:id="rId15"/>
    <p:sldId id="299" r:id="rId16"/>
    <p:sldId id="306" r:id="rId17"/>
    <p:sldId id="300" r:id="rId18"/>
    <p:sldId id="301" r:id="rId19"/>
    <p:sldId id="302" r:id="rId20"/>
    <p:sldId id="30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5">
          <p15:clr>
            <a:srgbClr val="A4A3A4"/>
          </p15:clr>
        </p15:guide>
        <p15:guide id="2" orient="horz" pos="758">
          <p15:clr>
            <a:srgbClr val="A4A3A4"/>
          </p15:clr>
        </p15:guide>
        <p15:guide id="3" pos="28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 E. Saez" initials="LES" lastIdx="4" clrIdx="0">
    <p:extLst/>
  </p:cmAuthor>
  <p:cmAuthor id="2" name="Dan D. Lawson" initials="DDL" lastIdx="11" clrIdx="1"/>
  <p:cmAuthor id="3" name="Christina Fahy" initials="CCF" lastIdx="1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4" autoAdjust="0"/>
    <p:restoredTop sz="89228" autoAdjust="0"/>
  </p:normalViewPr>
  <p:slideViewPr>
    <p:cSldViewPr snapToGrid="0" snapToObjects="1">
      <p:cViewPr varScale="1">
        <p:scale>
          <a:sx n="103" d="100"/>
          <a:sy n="103" d="100"/>
        </p:scale>
        <p:origin x="1602" y="96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Whale entanglement</a:t>
            </a:r>
            <a:r>
              <a:rPr lang="en-US" sz="1800" b="1" baseline="0"/>
              <a:t> reports by year 1982-2016</a:t>
            </a:r>
            <a:endParaRPr lang="en-US" sz="1800" b="1"/>
          </a:p>
        </c:rich>
      </c:tx>
      <c:layout>
        <c:manualLayout>
          <c:xMode val="edge"/>
          <c:yMode val="edge"/>
          <c:x val="0.22829396325459317"/>
          <c:y val="2.4235505239437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Confirmed (n=369)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Stats!$A$42:$A$76</c:f>
              <c:numCache>
                <c:formatCode>General</c:formatCode>
                <c:ptCount val="35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  <c:pt idx="28">
                  <c:v>2010</c:v>
                </c:pt>
                <c:pt idx="29">
                  <c:v>2011</c:v>
                </c:pt>
                <c:pt idx="30">
                  <c:v>2012</c:v>
                </c:pt>
                <c:pt idx="31">
                  <c:v>2013</c:v>
                </c:pt>
                <c:pt idx="32">
                  <c:v>2014</c:v>
                </c:pt>
                <c:pt idx="33">
                  <c:v>2015</c:v>
                </c:pt>
                <c:pt idx="34">
                  <c:v>2016</c:v>
                </c:pt>
              </c:numCache>
            </c:numRef>
          </c:cat>
          <c:val>
            <c:numRef>
              <c:f>Stats!$K$42:$K$76</c:f>
              <c:numCache>
                <c:formatCode>General</c:formatCode>
                <c:ptCount val="35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17</c:v>
                </c:pt>
                <c:pt idx="4">
                  <c:v>15</c:v>
                </c:pt>
                <c:pt idx="5">
                  <c:v>12</c:v>
                </c:pt>
                <c:pt idx="6">
                  <c:v>11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  <c:pt idx="10">
                  <c:v>8</c:v>
                </c:pt>
                <c:pt idx="11">
                  <c:v>5</c:v>
                </c:pt>
                <c:pt idx="12">
                  <c:v>8</c:v>
                </c:pt>
                <c:pt idx="13">
                  <c:v>4</c:v>
                </c:pt>
                <c:pt idx="14">
                  <c:v>8</c:v>
                </c:pt>
                <c:pt idx="15">
                  <c:v>7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1</c:v>
                </c:pt>
                <c:pt idx="20">
                  <c:v>1</c:v>
                </c:pt>
                <c:pt idx="21">
                  <c:v>8</c:v>
                </c:pt>
                <c:pt idx="22">
                  <c:v>7</c:v>
                </c:pt>
                <c:pt idx="23">
                  <c:v>9</c:v>
                </c:pt>
                <c:pt idx="24">
                  <c:v>8</c:v>
                </c:pt>
                <c:pt idx="25">
                  <c:v>10</c:v>
                </c:pt>
                <c:pt idx="26">
                  <c:v>6</c:v>
                </c:pt>
                <c:pt idx="27">
                  <c:v>8</c:v>
                </c:pt>
                <c:pt idx="28">
                  <c:v>16</c:v>
                </c:pt>
                <c:pt idx="29">
                  <c:v>7</c:v>
                </c:pt>
                <c:pt idx="30">
                  <c:v>14</c:v>
                </c:pt>
                <c:pt idx="31">
                  <c:v>10</c:v>
                </c:pt>
                <c:pt idx="32">
                  <c:v>23</c:v>
                </c:pt>
                <c:pt idx="33">
                  <c:v>49</c:v>
                </c:pt>
                <c:pt idx="34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84-4697-BD65-71321181922B}"/>
            </c:ext>
          </c:extLst>
        </c:ser>
        <c:ser>
          <c:idx val="1"/>
          <c:order val="1"/>
          <c:tx>
            <c:v>All (n=500)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Stats!$A$42:$A$76</c:f>
              <c:numCache>
                <c:formatCode>General</c:formatCode>
                <c:ptCount val="35"/>
                <c:pt idx="0">
                  <c:v>1982</c:v>
                </c:pt>
                <c:pt idx="1">
                  <c:v>1983</c:v>
                </c:pt>
                <c:pt idx="2">
                  <c:v>1984</c:v>
                </c:pt>
                <c:pt idx="3">
                  <c:v>1985</c:v>
                </c:pt>
                <c:pt idx="4">
                  <c:v>1986</c:v>
                </c:pt>
                <c:pt idx="5">
                  <c:v>1987</c:v>
                </c:pt>
                <c:pt idx="6">
                  <c:v>1988</c:v>
                </c:pt>
                <c:pt idx="7">
                  <c:v>1989</c:v>
                </c:pt>
                <c:pt idx="8">
                  <c:v>1990</c:v>
                </c:pt>
                <c:pt idx="9">
                  <c:v>1991</c:v>
                </c:pt>
                <c:pt idx="10">
                  <c:v>1992</c:v>
                </c:pt>
                <c:pt idx="11">
                  <c:v>1993</c:v>
                </c:pt>
                <c:pt idx="12">
                  <c:v>1994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1998</c:v>
                </c:pt>
                <c:pt idx="17">
                  <c:v>1999</c:v>
                </c:pt>
                <c:pt idx="18">
                  <c:v>2000</c:v>
                </c:pt>
                <c:pt idx="19">
                  <c:v>2001</c:v>
                </c:pt>
                <c:pt idx="20">
                  <c:v>2002</c:v>
                </c:pt>
                <c:pt idx="21">
                  <c:v>2003</c:v>
                </c:pt>
                <c:pt idx="22">
                  <c:v>2004</c:v>
                </c:pt>
                <c:pt idx="23">
                  <c:v>2005</c:v>
                </c:pt>
                <c:pt idx="24">
                  <c:v>2006</c:v>
                </c:pt>
                <c:pt idx="25">
                  <c:v>2007</c:v>
                </c:pt>
                <c:pt idx="26">
                  <c:v>2008</c:v>
                </c:pt>
                <c:pt idx="27">
                  <c:v>2009</c:v>
                </c:pt>
                <c:pt idx="28">
                  <c:v>2010</c:v>
                </c:pt>
                <c:pt idx="29">
                  <c:v>2011</c:v>
                </c:pt>
                <c:pt idx="30">
                  <c:v>2012</c:v>
                </c:pt>
                <c:pt idx="31">
                  <c:v>2013</c:v>
                </c:pt>
                <c:pt idx="32">
                  <c:v>2014</c:v>
                </c:pt>
                <c:pt idx="33">
                  <c:v>2015</c:v>
                </c:pt>
                <c:pt idx="34">
                  <c:v>2016</c:v>
                </c:pt>
              </c:numCache>
            </c:numRef>
          </c:cat>
          <c:val>
            <c:numRef>
              <c:f>Stats!$L$42:$L$76</c:f>
              <c:numCache>
                <c:formatCode>General</c:formatCode>
                <c:ptCount val="35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24</c:v>
                </c:pt>
                <c:pt idx="4">
                  <c:v>20</c:v>
                </c:pt>
                <c:pt idx="5">
                  <c:v>13</c:v>
                </c:pt>
                <c:pt idx="6">
                  <c:v>15</c:v>
                </c:pt>
                <c:pt idx="7">
                  <c:v>11</c:v>
                </c:pt>
                <c:pt idx="8">
                  <c:v>6</c:v>
                </c:pt>
                <c:pt idx="9">
                  <c:v>5</c:v>
                </c:pt>
                <c:pt idx="10">
                  <c:v>8</c:v>
                </c:pt>
                <c:pt idx="11">
                  <c:v>5</c:v>
                </c:pt>
                <c:pt idx="12">
                  <c:v>8</c:v>
                </c:pt>
                <c:pt idx="13">
                  <c:v>4</c:v>
                </c:pt>
                <c:pt idx="14">
                  <c:v>9</c:v>
                </c:pt>
                <c:pt idx="15">
                  <c:v>9</c:v>
                </c:pt>
                <c:pt idx="16">
                  <c:v>8</c:v>
                </c:pt>
                <c:pt idx="17">
                  <c:v>12</c:v>
                </c:pt>
                <c:pt idx="18">
                  <c:v>10</c:v>
                </c:pt>
                <c:pt idx="19">
                  <c:v>4</c:v>
                </c:pt>
                <c:pt idx="20">
                  <c:v>3</c:v>
                </c:pt>
                <c:pt idx="21">
                  <c:v>10</c:v>
                </c:pt>
                <c:pt idx="22">
                  <c:v>12</c:v>
                </c:pt>
                <c:pt idx="23">
                  <c:v>10</c:v>
                </c:pt>
                <c:pt idx="24">
                  <c:v>13</c:v>
                </c:pt>
                <c:pt idx="25">
                  <c:v>15</c:v>
                </c:pt>
                <c:pt idx="26">
                  <c:v>10</c:v>
                </c:pt>
                <c:pt idx="27">
                  <c:v>11</c:v>
                </c:pt>
                <c:pt idx="28">
                  <c:v>23</c:v>
                </c:pt>
                <c:pt idx="29">
                  <c:v>13</c:v>
                </c:pt>
                <c:pt idx="30">
                  <c:v>21</c:v>
                </c:pt>
                <c:pt idx="31">
                  <c:v>17</c:v>
                </c:pt>
                <c:pt idx="32">
                  <c:v>32</c:v>
                </c:pt>
                <c:pt idx="33">
                  <c:v>61</c:v>
                </c:pt>
                <c:pt idx="34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84-4697-BD65-713211819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2112"/>
        <c:axId val="33168704"/>
      </c:lineChart>
      <c:catAx>
        <c:axId val="35162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8704"/>
        <c:crosses val="autoZero"/>
        <c:auto val="1"/>
        <c:lblAlgn val="ctr"/>
        <c:lblOffset val="100"/>
        <c:noMultiLvlLbl val="0"/>
      </c:catAx>
      <c:valAx>
        <c:axId val="331687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Whale entanglement</a:t>
                </a:r>
                <a:r>
                  <a:rPr lang="en-US" sz="1200" baseline="0"/>
                  <a:t> reports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211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cap="rnd">
      <a:solidFill>
        <a:schemeClr val="bg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2015 whale entanglements by species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EA-4F3C-8313-F022495AAB9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EA-4F3C-8313-F022495AAB98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EA-4F3C-8313-F022495AAB9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EA-4F3C-8313-F022495AAB98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0EA-4F3C-8313-F022495AAB98}"/>
              </c:ext>
            </c:extLst>
          </c:dPt>
          <c:dPt>
            <c:idx val="5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0EA-4F3C-8313-F022495AAB98}"/>
              </c:ext>
            </c:extLst>
          </c:dPt>
          <c:dLbls>
            <c:dLbl>
              <c:idx val="0"/>
              <c:layout>
                <c:manualLayout>
                  <c:x val="5.5692057128648069E-3"/>
                  <c:y val="-1.20183852905058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EA-4F3C-8313-F022495AAB98}"/>
                </c:ext>
              </c:extLst>
            </c:dLbl>
            <c:dLbl>
              <c:idx val="1"/>
              <c:layout>
                <c:manualLayout>
                  <c:x val="3.8984439990054361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EA-4F3C-8313-F022495AAB98}"/>
                </c:ext>
              </c:extLst>
            </c:dLbl>
            <c:dLbl>
              <c:idx val="3"/>
              <c:layout>
                <c:manualLayout>
                  <c:x val="0.13771577753151179"/>
                  <c:y val="-8.0122568603372153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EA-4F3C-8313-F022495AAB98}"/>
                </c:ext>
              </c:extLst>
            </c:dLbl>
            <c:dLbl>
              <c:idx val="5"/>
              <c:layout>
                <c:manualLayout>
                  <c:x val="-5.0721869920018363E-2"/>
                  <c:y val="8.012256860337196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0EA-4F3C-8313-F022495AAB98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Stats_all!$M$209:$M$214</c:f>
              <c:strCache>
                <c:ptCount val="6"/>
                <c:pt idx="0">
                  <c:v>Blue</c:v>
                </c:pt>
                <c:pt idx="1">
                  <c:v>Fin</c:v>
                </c:pt>
                <c:pt idx="2">
                  <c:v>Gray</c:v>
                </c:pt>
                <c:pt idx="3">
                  <c:v>Humpback</c:v>
                </c:pt>
                <c:pt idx="4">
                  <c:v>Unknown</c:v>
                </c:pt>
                <c:pt idx="5">
                  <c:v>Killer</c:v>
                </c:pt>
              </c:strCache>
            </c:strRef>
          </c:cat>
          <c:val>
            <c:numRef>
              <c:f>Stats_all!$L$209:$L$214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12</c:v>
                </c:pt>
                <c:pt idx="3">
                  <c:v>35</c:v>
                </c:pt>
                <c:pt idx="4">
                  <c:v>11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0EA-4F3C-8313-F022495AA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3/31/2017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3/31/2017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fld id="{C756554F-F703-43CB-BF50-B04DEE64EF8C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latin typeface="Arial" panose="020B0604020202020204" pitchFamily="34" charset="0"/>
              </a:rPr>
              <a:t>No matter how much of an expert you are, limitations to what you can see</a:t>
            </a:r>
          </a:p>
        </p:txBody>
      </p:sp>
      <p:sp>
        <p:nvSpPr>
          <p:cNvPr id="23557" name="Slide Number Placeholder 3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EB137E60-2B32-40C0-88A6-AEE7C0C0ABFD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194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 defTabSz="931863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fld id="{BFBFEB86-3B1E-4857-9F05-76B1CF7CF67E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41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Long term trends, averaged about 10 entanglement reports a year till late 2000s, averaging 33 (2014-2016)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5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16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Mainly California is where reports are made</a:t>
            </a:r>
          </a:p>
          <a:p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76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2016 had a concentration in Monterey/Central California, notice the entanglements reported from Mexico and Canada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01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Breakdown of sources of entanglement over the past three years. We do get</a:t>
            </a:r>
            <a:r>
              <a:rPr lang="en-US" baseline="0" dirty="0" smtClean="0"/>
              <a:t> a variation of gear types but Dungeness crab has been more easily identified (gear tags), we are conservative and do not assign anything to a specific fishery unless we are confident. Line only even line with buoys is still an unknown  20160416Mn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49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20150516Mn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32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Timing of Dungeness</a:t>
            </a:r>
            <a:r>
              <a:rPr lang="en-US" baseline="0" dirty="0" smtClean="0"/>
              <a:t> crab entanglements. Notice the higher numbers over the summer.  Late start to the season in 2016- entanglements were reported within a week of crab season opener in California.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04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20160714Bm (Cadillac)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24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may not be anything special about crab gear as much as relative extent of overlap in terms of extent of gear in water </a:t>
            </a:r>
          </a:p>
          <a:p>
            <a:r>
              <a:rPr lang="en-US" dirty="0" smtClean="0"/>
              <a:t>20160806Mn</a:t>
            </a:r>
          </a:p>
          <a:p>
            <a:r>
              <a:rPr lang="en-US" dirty="0" smtClean="0"/>
              <a:t>20160522Mn_2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76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even a fishery…, location of where</a:t>
            </a:r>
            <a:r>
              <a:rPr lang="en-US" baseline="0" dirty="0" smtClean="0"/>
              <a:t> whale became entangled</a:t>
            </a:r>
          </a:p>
          <a:p>
            <a:r>
              <a:rPr lang="en-US" dirty="0" smtClean="0"/>
              <a:t>a comment that we recognize that these confirmed reports are minimum estimates of actual entanglements </a:t>
            </a:r>
            <a:r>
              <a:rPr lang="en-US" dirty="0" err="1" smtClean="0"/>
              <a:t>occuring</a:t>
            </a:r>
            <a:r>
              <a:rPr lang="en-US" dirty="0" smtClean="0"/>
              <a:t> off our coast and that actual # of entanglements is likely much greater than known entanglements.</a:t>
            </a:r>
          </a:p>
          <a:p>
            <a:r>
              <a:rPr lang="en-US" dirty="0" smtClean="0"/>
              <a:t>20161012Mn photo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14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20160926Mn photo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6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56213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2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  <p:sldLayoutId id="2147483686" r:id="rId7"/>
    <p:sldLayoutId id="2147483687" r:id="rId8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444" y="1141666"/>
            <a:ext cx="6516356" cy="1530098"/>
          </a:xfrm>
        </p:spPr>
        <p:txBody>
          <a:bodyPr/>
          <a:lstStyle/>
          <a:p>
            <a:r>
              <a:rPr lang="en-US" sz="3600" dirty="0" smtClean="0"/>
              <a:t>Understanding U.S. west </a:t>
            </a:r>
            <a:r>
              <a:rPr lang="en-US" sz="3600" dirty="0"/>
              <a:t>c</a:t>
            </a:r>
            <a:r>
              <a:rPr lang="en-US" sz="3600" dirty="0" smtClean="0"/>
              <a:t>oast </a:t>
            </a:r>
            <a:r>
              <a:rPr lang="en-US" sz="3600" dirty="0"/>
              <a:t>w</a:t>
            </a:r>
            <a:r>
              <a:rPr lang="en-US" sz="3600" dirty="0" smtClean="0"/>
              <a:t>hale entanglements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West Coast Region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920240" y="4020114"/>
            <a:ext cx="6766560" cy="1100526"/>
          </a:xfrm>
        </p:spPr>
        <p:txBody>
          <a:bodyPr>
            <a:normAutofit/>
          </a:bodyPr>
          <a:lstStyle/>
          <a:p>
            <a:r>
              <a:rPr lang="en-US" dirty="0" smtClean="0"/>
              <a:t>Workshop on Gear Innovations and Practices to Reduce Whale Interactions</a:t>
            </a:r>
          </a:p>
          <a:p>
            <a:r>
              <a:rPr lang="en-US" dirty="0" smtClean="0"/>
              <a:t>March 28-29, 2017</a:t>
            </a:r>
            <a:endParaRPr lang="en-US" dirty="0"/>
          </a:p>
          <a:p>
            <a:r>
              <a:rPr lang="en-US" dirty="0" smtClean="0"/>
              <a:t>Portland, OR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83877" y="3511322"/>
            <a:ext cx="5802923" cy="589192"/>
          </a:xfrm>
        </p:spPr>
        <p:txBody>
          <a:bodyPr/>
          <a:lstStyle/>
          <a:p>
            <a:r>
              <a:rPr lang="en-US" dirty="0" smtClean="0"/>
              <a:t>Lauren Saez and Dan Lawson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5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concern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07294"/>
            <a:ext cx="8229600" cy="482203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 smtClean="0"/>
              <a:t>Entanglement of marine mammals in fishing gear is a global problem 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NMFS </a:t>
            </a:r>
            <a:r>
              <a:rPr lang="en-US" sz="3000" dirty="0"/>
              <a:t>has identified large whale entanglement in fishing gear along the US West Coast as a priority management issue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/>
              <a:t>Entanglement reports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pitchFamily="-1" charset="-128"/>
              </a:rPr>
              <a:t>Opportunistic sightings from a variety of </a:t>
            </a:r>
            <a:r>
              <a:rPr lang="en-US" sz="2400" dirty="0" smtClean="0">
                <a:ea typeface="ＭＳ Ｐゴシック" pitchFamily="-1" charset="-128"/>
              </a:rPr>
              <a:t>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" charset="-128"/>
              </a:rPr>
              <a:t>Underestimate of total entanglements </a:t>
            </a:r>
            <a:r>
              <a:rPr lang="en-US" sz="1900" dirty="0" smtClean="0">
                <a:ea typeface="ＭＳ Ｐゴシック" pitchFamily="-1" charset="-128"/>
              </a:rPr>
              <a:t>(emaciated whales sink quickly)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" charset="-128"/>
              </a:rPr>
              <a:t>Gap in identification of whale species &amp; gear involved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336 </a:t>
            </a:r>
            <a:r>
              <a:rPr lang="en-US" sz="2800" dirty="0"/>
              <a:t>whales reported </a:t>
            </a:r>
            <a:r>
              <a:rPr lang="en-US" sz="2800" dirty="0" smtClean="0"/>
              <a:t>entangled between 2000 and 2016 </a:t>
            </a:r>
            <a:r>
              <a:rPr lang="en-US" sz="1800" dirty="0" smtClean="0"/>
              <a:t>(California, Oregon, and Washington)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" charset="-128"/>
              </a:rPr>
              <a:t>166 </a:t>
            </a:r>
            <a:r>
              <a:rPr lang="en-US" sz="2400" dirty="0">
                <a:ea typeface="ＭＳ Ｐゴシック" pitchFamily="-1" charset="-128"/>
              </a:rPr>
              <a:t>Humpbacks, </a:t>
            </a:r>
            <a:r>
              <a:rPr lang="en-US" sz="2400" dirty="0" smtClean="0">
                <a:ea typeface="ＭＳ Ｐゴシック" pitchFamily="-1" charset="-128"/>
              </a:rPr>
              <a:t>102 </a:t>
            </a:r>
            <a:r>
              <a:rPr lang="en-US" sz="2400" dirty="0">
                <a:ea typeface="ＭＳ Ｐゴシック" pitchFamily="-1" charset="-128"/>
              </a:rPr>
              <a:t>Grays,</a:t>
            </a:r>
            <a:r>
              <a:rPr lang="en-US" sz="2400" dirty="0" smtClean="0">
                <a:ea typeface="ＭＳ Ｐゴシック" pitchFamily="-1" charset="-128"/>
              </a:rPr>
              <a:t> 6 </a:t>
            </a:r>
            <a:r>
              <a:rPr lang="en-US" sz="2400" dirty="0">
                <a:ea typeface="ＭＳ Ｐゴシック" pitchFamily="-1" charset="-128"/>
              </a:rPr>
              <a:t>Fins, </a:t>
            </a:r>
            <a:r>
              <a:rPr lang="en-US" sz="2400" dirty="0" smtClean="0">
                <a:ea typeface="ＭＳ Ｐゴシック" pitchFamily="-1" charset="-128"/>
              </a:rPr>
              <a:t>5 Blues, 2 </a:t>
            </a:r>
            <a:r>
              <a:rPr lang="en-US" sz="2400" dirty="0">
                <a:ea typeface="ＭＳ Ｐゴシック" pitchFamily="-1" charset="-128"/>
              </a:rPr>
              <a:t>Minke,</a:t>
            </a:r>
            <a:r>
              <a:rPr lang="en-US" sz="2400" dirty="0" smtClean="0">
                <a:ea typeface="ＭＳ Ｐゴシック" pitchFamily="-1" charset="-128"/>
              </a:rPr>
              <a:t> 2 Sperms, 2 Killer whales, and 50 Unidentified species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rcprofile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0" y="648017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>
                <a:latin typeface="Calibri" panose="020F0502020204030204" pitchFamily="34" charset="0"/>
              </a:rPr>
              <a:t>Provincetown Center for Coastal Studies. WR-2009-09. Taken under NOAA permit 932-1489.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52400" y="-4763"/>
            <a:ext cx="3368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What you see above the water . . .</a:t>
            </a:r>
          </a:p>
        </p:txBody>
      </p:sp>
    </p:spTree>
    <p:extLst>
      <p:ext uri="{BB962C8B-B14F-4D97-AF65-F5344CB8AC3E}">
        <p14:creationId xmlns:p14="http://schemas.microsoft.com/office/powerpoint/2010/main" val="7187984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rcprofile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0" y="6480175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alibri" panose="020F0502020204030204" pitchFamily="34" charset="0"/>
              </a:rPr>
              <a:t>Provincetown Center for Coastal Studies. WR-2008-09. Taken under NOAA permit 932-1489.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133600" y="381000"/>
            <a:ext cx="3209925" cy="1981200"/>
            <a:chOff x="1743561" y="381000"/>
            <a:chExt cx="3209439" cy="1981200"/>
          </a:xfrm>
        </p:grpSpPr>
        <p:pic>
          <p:nvPicPr>
            <p:cNvPr id="24582" name="Picture 4" descr="rcuw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381000"/>
              <a:ext cx="320040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753085" y="381000"/>
              <a:ext cx="3199915" cy="1981200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584" name="TextBox 6"/>
            <p:cNvSpPr txBox="1">
              <a:spLocks noChangeArrowheads="1"/>
            </p:cNvSpPr>
            <p:nvPr/>
          </p:nvSpPr>
          <p:spPr bwMode="auto">
            <a:xfrm>
              <a:off x="1743561" y="1990239"/>
              <a:ext cx="12117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latin typeface="Calibri" panose="020F0502020204030204" pitchFamily="34" charset="0"/>
                </a:rPr>
                <a:t>Left flipper</a:t>
              </a:r>
            </a:p>
          </p:txBody>
        </p:sp>
      </p:grpSp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136525" y="-31750"/>
            <a:ext cx="287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anose="020204040303010108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What is really happening . . .</a:t>
            </a:r>
            <a:r>
              <a:rPr lang="en-US" altLang="en-US" sz="18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34274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 term trend of whale entanglement reporting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398611"/>
              </p:ext>
            </p:extLst>
          </p:nvPr>
        </p:nvGraphicFramePr>
        <p:xfrm>
          <a:off x="457200" y="12065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47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1554" y="1847052"/>
            <a:ext cx="5218562" cy="3169466"/>
          </a:xfrm>
          <a:prstGeom prst="rect">
            <a:avLst/>
          </a:prstGeom>
          <a:ln>
            <a:noFill/>
          </a:ln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976909"/>
              </p:ext>
            </p:extLst>
          </p:nvPr>
        </p:nvGraphicFramePr>
        <p:xfrm>
          <a:off x="0" y="1767351"/>
          <a:ext cx="4419600" cy="329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whales are being reported as entangled?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8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945837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Comparing 1982-2013, 2014, 2015 and 2016: </a:t>
            </a:r>
            <a:br>
              <a:rPr lang="en-US" sz="3200" dirty="0" smtClean="0"/>
            </a:br>
            <a:r>
              <a:rPr lang="en-US" sz="2400" dirty="0" smtClean="0"/>
              <a:t>Whale entanglement reports by month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642639"/>
              </p:ext>
            </p:extLst>
          </p:nvPr>
        </p:nvGraphicFramePr>
        <p:xfrm>
          <a:off x="4894730" y="1340971"/>
          <a:ext cx="3498044" cy="4429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4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2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Gray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Month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82-13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January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February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March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May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June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July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August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October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November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December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932399"/>
              </p:ext>
            </p:extLst>
          </p:nvPr>
        </p:nvGraphicFramePr>
        <p:xfrm>
          <a:off x="591672" y="1364130"/>
          <a:ext cx="3180228" cy="4429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8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Humpback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libri" panose="020F0502020204030204" pitchFamily="34" charset="0"/>
                        </a:rPr>
                        <a:t>Month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82-13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January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February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March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April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May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June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July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August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September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October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libri" panose="020F0502020204030204" pitchFamily="34" charset="0"/>
                        </a:rPr>
                        <a:t>November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3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December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18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33023"/>
            <a:ext cx="8229600" cy="107785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Where are entanglements reported?</a:t>
            </a:r>
            <a:br>
              <a:rPr lang="en-US" dirty="0" smtClean="0"/>
            </a:br>
            <a:r>
              <a:rPr lang="en-US" sz="1800" dirty="0"/>
              <a:t>N</a:t>
            </a:r>
            <a:r>
              <a:rPr lang="en-US" sz="1800" dirty="0" smtClean="0"/>
              <a:t>ote: where entanglement were reported is often not where the whale became entangled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273157"/>
              </p:ext>
            </p:extLst>
          </p:nvPr>
        </p:nvGraphicFramePr>
        <p:xfrm>
          <a:off x="1089418" y="1273228"/>
          <a:ext cx="674532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8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3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State/Region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1982-2013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BC Canada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Mexico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516462"/>
            <a:ext cx="8413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Indicates that the entanglement involved gear that was confirmed to be from U.S. Dungeness crab fisheries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2508" y="3968238"/>
            <a:ext cx="4939145" cy="23868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81583" y="6136955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18786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7190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948" y="249381"/>
            <a:ext cx="4426527" cy="572844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59" y="249381"/>
            <a:ext cx="4400079" cy="56942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8640" y="3947419"/>
            <a:ext cx="5277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(n=62)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28339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entanglements 2015 and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80" r="13484" b="12204"/>
          <a:stretch/>
        </p:blipFill>
        <p:spPr>
          <a:xfrm>
            <a:off x="4293881" y="1321144"/>
            <a:ext cx="4746880" cy="3147619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879113" y="1351785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2016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531" y="4640744"/>
            <a:ext cx="2509356" cy="16724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347" y="4655270"/>
            <a:ext cx="4432674" cy="164009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44266" y="6039814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18786 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1795575" y="6072545"/>
            <a:ext cx="15600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NOAA MMHSRP </a:t>
            </a:r>
            <a:r>
              <a:rPr lang="en-US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18786 </a:t>
            </a:r>
            <a:endParaRPr lang="en-US" sz="11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16811" t="2007" r="5747" b="3134"/>
          <a:stretch/>
        </p:blipFill>
        <p:spPr>
          <a:xfrm>
            <a:off x="29496" y="1445342"/>
            <a:ext cx="4645742" cy="308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8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26"/>
            <a:ext cx="8229600" cy="676014"/>
          </a:xfrm>
        </p:spPr>
        <p:txBody>
          <a:bodyPr/>
          <a:lstStyle/>
          <a:p>
            <a:r>
              <a:rPr lang="en-US" dirty="0" smtClean="0"/>
              <a:t>Comparing report and gear set locations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034" y="699819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2015 Dungeness crab entanglements (n=11):</a:t>
            </a:r>
          </a:p>
          <a:p>
            <a:pPr lvl="1"/>
            <a:r>
              <a:rPr lang="en-US" dirty="0" smtClean="0"/>
              <a:t>5 cases with similar report and gear set locations</a:t>
            </a:r>
          </a:p>
          <a:p>
            <a:pPr lvl="1"/>
            <a:r>
              <a:rPr lang="en-US" dirty="0"/>
              <a:t>2 </a:t>
            </a:r>
            <a:r>
              <a:rPr lang="en-US" dirty="0" smtClean="0"/>
              <a:t>cases with long </a:t>
            </a:r>
            <a:r>
              <a:rPr lang="en-US" dirty="0"/>
              <a:t>distance between report location and gear set location (gear from Oregon reported on whales in California)</a:t>
            </a:r>
          </a:p>
          <a:p>
            <a:pPr lvl="1"/>
            <a:r>
              <a:rPr lang="en-US" dirty="0" smtClean="0"/>
              <a:t>4 cases with unknown set locations (assumed set within California since it had a CDFW tag)</a:t>
            </a:r>
          </a:p>
          <a:p>
            <a:r>
              <a:rPr lang="en-US" dirty="0" smtClean="0"/>
              <a:t>2016 Dungeness </a:t>
            </a:r>
            <a:r>
              <a:rPr lang="en-US" smtClean="0"/>
              <a:t>crab entanglements (n=22):</a:t>
            </a:r>
            <a:endParaRPr lang="en-US" dirty="0" smtClean="0"/>
          </a:p>
          <a:p>
            <a:pPr lvl="1"/>
            <a:r>
              <a:rPr lang="en-US" dirty="0" smtClean="0"/>
              <a:t>5 cases with similar report and gear set locations</a:t>
            </a:r>
          </a:p>
          <a:p>
            <a:pPr lvl="1"/>
            <a:r>
              <a:rPr lang="en-US" dirty="0" smtClean="0"/>
              <a:t>3 cases  with long distance between report location and gear set location (California gear seen on whales in Canada and Mexico)</a:t>
            </a:r>
          </a:p>
          <a:p>
            <a:pPr lvl="1"/>
            <a:r>
              <a:rPr lang="en-US" dirty="0" smtClean="0"/>
              <a:t>2 cases with long distances between gear set and report location, within the same state</a:t>
            </a:r>
          </a:p>
          <a:p>
            <a:pPr lvl="1"/>
            <a:r>
              <a:rPr lang="en-US" dirty="0" smtClean="0"/>
              <a:t>12 cases with unknown set locations (assumed set within California since it had a CDFW tag)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064" y="4835267"/>
            <a:ext cx="4866968" cy="16189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6150" y="6226547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18786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6531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49" y="457200"/>
            <a:ext cx="8829675" cy="6760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Confirmed Dungeness crab entanglements</a:t>
            </a:r>
            <a:r>
              <a:rPr lang="en-US" dirty="0"/>
              <a:t> </a:t>
            </a:r>
            <a:r>
              <a:rPr lang="en-US" dirty="0" smtClean="0"/>
              <a:t>by month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584040"/>
              </p:ext>
            </p:extLst>
          </p:nvPr>
        </p:nvGraphicFramePr>
        <p:xfrm>
          <a:off x="2293143" y="1206500"/>
          <a:ext cx="4557715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January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February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March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April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August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September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October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December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944" y="249380"/>
            <a:ext cx="8229600" cy="676014"/>
          </a:xfrm>
        </p:spPr>
        <p:txBody>
          <a:bodyPr/>
          <a:lstStyle/>
          <a:p>
            <a:r>
              <a:rPr lang="en-US" dirty="0" smtClean="0"/>
              <a:t>What we know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1484"/>
            <a:ext cx="5129782" cy="5533596"/>
          </a:xfrm>
        </p:spPr>
        <p:txBody>
          <a:bodyPr>
            <a:noAutofit/>
          </a:bodyPr>
          <a:lstStyle/>
          <a:p>
            <a:r>
              <a:rPr lang="en-US" sz="2200" dirty="0" smtClean="0"/>
              <a:t>NMFS West Coast Region is receiving an </a:t>
            </a:r>
            <a:r>
              <a:rPr lang="en-US" sz="2200" b="1" dirty="0" smtClean="0"/>
              <a:t>increasing number of whale entanglement reports (especially Humpbacks)</a:t>
            </a:r>
          </a:p>
          <a:p>
            <a:pPr lvl="1"/>
            <a:r>
              <a:rPr lang="en-US" sz="2000" dirty="0" smtClean="0"/>
              <a:t>Potentially contributing factors: increased outreach/awareness, changing distributions/timing of whales and fishing effort (Environmental? Economic?)</a:t>
            </a:r>
          </a:p>
          <a:p>
            <a:r>
              <a:rPr lang="en-US" sz="2200" b="1" dirty="0" smtClean="0"/>
              <a:t>Blue </a:t>
            </a:r>
            <a:r>
              <a:rPr lang="en-US" sz="2200" b="1" dirty="0"/>
              <a:t>whales </a:t>
            </a:r>
            <a:r>
              <a:rPr lang="en-US" sz="2200" dirty="0"/>
              <a:t>are being reported as entangled! </a:t>
            </a:r>
            <a:r>
              <a:rPr lang="en-US" sz="2200" dirty="0" smtClean="0"/>
              <a:t>None </a:t>
            </a:r>
            <a:r>
              <a:rPr lang="en-US" sz="2200" dirty="0"/>
              <a:t>reported prior to 2015</a:t>
            </a:r>
          </a:p>
          <a:p>
            <a:r>
              <a:rPr lang="en-US" sz="2200" dirty="0" smtClean="0"/>
              <a:t>Recent </a:t>
            </a:r>
            <a:r>
              <a:rPr lang="en-US" sz="2200" dirty="0"/>
              <a:t>(2015-16) increase in entanglements reported in</a:t>
            </a:r>
            <a:r>
              <a:rPr lang="en-US" sz="2200" b="1" dirty="0"/>
              <a:t> central </a:t>
            </a:r>
            <a:r>
              <a:rPr lang="en-US" sz="2200" b="1" dirty="0" smtClean="0"/>
              <a:t>California </a:t>
            </a:r>
            <a:r>
              <a:rPr lang="en-US" sz="2200" dirty="0" smtClean="0"/>
              <a:t>(Whale hotspot? Local Awareness?)</a:t>
            </a:r>
            <a:endParaRPr lang="en-US" sz="2200" dirty="0"/>
          </a:p>
          <a:p>
            <a:r>
              <a:rPr lang="en-US" sz="2200" dirty="0"/>
              <a:t>Whales can carry gear for long distances 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074" name="Picture 2" descr="http://www.fisheries.noaa.gov/pr/images/cetaceans/humpbackwhale_noaa_lar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3" b="14069"/>
          <a:stretch/>
        </p:blipFill>
        <p:spPr bwMode="auto">
          <a:xfrm>
            <a:off x="5129783" y="187035"/>
            <a:ext cx="3753289" cy="214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0" b="24349"/>
          <a:stretch/>
        </p:blipFill>
        <p:spPr>
          <a:xfrm>
            <a:off x="5129782" y="2462645"/>
            <a:ext cx="3753289" cy="11845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3" b="3472"/>
          <a:stretch/>
        </p:blipFill>
        <p:spPr>
          <a:xfrm>
            <a:off x="5129783" y="3803066"/>
            <a:ext cx="3739607" cy="24106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07227" y="3384745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18786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22144" y="2120177"/>
            <a:ext cx="14377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Photo credit: NOAA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4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162" y="187034"/>
            <a:ext cx="8229600" cy="676014"/>
          </a:xfrm>
        </p:spPr>
        <p:txBody>
          <a:bodyPr/>
          <a:lstStyle/>
          <a:p>
            <a:r>
              <a:rPr lang="en-US" dirty="0"/>
              <a:t>What we </a:t>
            </a:r>
            <a:r>
              <a:rPr lang="en-US" dirty="0" smtClean="0"/>
              <a:t>know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3048"/>
            <a:ext cx="5449824" cy="5492032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/>
              <a:t>More detailed </a:t>
            </a:r>
            <a:r>
              <a:rPr lang="en-US" dirty="0" smtClean="0"/>
              <a:t>documentation/better </a:t>
            </a:r>
            <a:r>
              <a:rPr lang="en-US" dirty="0"/>
              <a:t>reporting </a:t>
            </a:r>
            <a:r>
              <a:rPr lang="en-US" dirty="0" smtClean="0"/>
              <a:t>and increasing response in </a:t>
            </a:r>
            <a:r>
              <a:rPr lang="en-US" dirty="0"/>
              <a:t>recent year has </a:t>
            </a:r>
            <a:r>
              <a:rPr lang="en-US" b="1" dirty="0"/>
              <a:t>increased ability to identify </a:t>
            </a:r>
            <a:r>
              <a:rPr lang="en-US" b="1" dirty="0" smtClean="0"/>
              <a:t>gear (along with trap tags)</a:t>
            </a:r>
            <a:r>
              <a:rPr lang="en-US" dirty="0" smtClean="0"/>
              <a:t>, </a:t>
            </a:r>
            <a:r>
              <a:rPr lang="en-US" dirty="0"/>
              <a:t>but still limited</a:t>
            </a:r>
          </a:p>
          <a:p>
            <a:pPr>
              <a:spcBef>
                <a:spcPts val="1200"/>
              </a:spcBef>
            </a:pPr>
            <a:r>
              <a:rPr lang="en-US" b="1" dirty="0"/>
              <a:t>Trap/pot fisheries </a:t>
            </a:r>
            <a:r>
              <a:rPr lang="en-US" dirty="0"/>
              <a:t>are being identified as the majority entangling gear (of identified gear types); </a:t>
            </a:r>
            <a:r>
              <a:rPr lang="en-US" b="1" dirty="0"/>
              <a:t>commercial Dungeness crab gear </a:t>
            </a:r>
            <a:r>
              <a:rPr lang="en-US" dirty="0"/>
              <a:t>has the highest confirmed entanglement reports</a:t>
            </a:r>
          </a:p>
          <a:p>
            <a:pPr>
              <a:spcBef>
                <a:spcPts val="1200"/>
              </a:spcBef>
            </a:pPr>
            <a:r>
              <a:rPr lang="en-US" dirty="0"/>
              <a:t>Dungeness crab is the largest trap fishery off the west coast with the highest number of participants and number of </a:t>
            </a:r>
            <a:r>
              <a:rPr lang="en-US" dirty="0" smtClean="0"/>
              <a:t>traps/lines: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Whales </a:t>
            </a:r>
            <a:r>
              <a:rPr lang="en-US" dirty="0"/>
              <a:t>are getting entangled every way </a:t>
            </a:r>
            <a:r>
              <a:rPr lang="en-US" dirty="0" smtClean="0"/>
              <a:t>possible; in mouth/pectoral flippers/tail and in </a:t>
            </a:r>
            <a:r>
              <a:rPr lang="en-US" dirty="0"/>
              <a:t>all types/colors of </a:t>
            </a:r>
            <a:r>
              <a:rPr lang="en-US" dirty="0" smtClean="0"/>
              <a:t>line – not likely to be one easy fix to solve all problems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32" y="863048"/>
            <a:ext cx="3505416" cy="2639741"/>
          </a:xfrm>
          <a:prstGeom prst="rect">
            <a:avLst/>
          </a:prstGeom>
        </p:spPr>
      </p:pic>
      <p:pic>
        <p:nvPicPr>
          <p:cNvPr id="6" name="Picture 5" descr="I:\Stranding Network\Large Whale Entanglement Response\2016\20160522Mn_2\20160522-KSpencer-520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32" y="3715339"/>
            <a:ext cx="3630168" cy="16463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431919" y="3301617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18786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84319" y="5158124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18786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49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380" y="124690"/>
            <a:ext cx="8229600" cy="676014"/>
          </a:xfrm>
        </p:spPr>
        <p:txBody>
          <a:bodyPr/>
          <a:lstStyle/>
          <a:p>
            <a:r>
              <a:rPr lang="en-US" dirty="0" smtClean="0"/>
              <a:t>What we don’t know (</a:t>
            </a:r>
            <a:r>
              <a:rPr lang="en-US" dirty="0"/>
              <a:t>d</a:t>
            </a:r>
            <a:r>
              <a:rPr lang="en-US" dirty="0" smtClean="0"/>
              <a:t>ata gaps)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6" y="800705"/>
            <a:ext cx="5403273" cy="55543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Entanglement Data</a:t>
            </a:r>
          </a:p>
          <a:p>
            <a:r>
              <a:rPr lang="en-US" dirty="0" smtClean="0"/>
              <a:t>Identifying entanglement origins</a:t>
            </a:r>
          </a:p>
          <a:p>
            <a:pPr lvl="1"/>
            <a:r>
              <a:rPr lang="en-US" sz="3000" dirty="0" smtClean="0"/>
              <a:t>Fishery</a:t>
            </a:r>
          </a:p>
          <a:p>
            <a:pPr lvl="1"/>
            <a:r>
              <a:rPr lang="en-US" sz="3000" dirty="0" smtClean="0"/>
              <a:t>Set Locations</a:t>
            </a:r>
          </a:p>
          <a:p>
            <a:pPr lvl="1"/>
            <a:r>
              <a:rPr lang="en-US" sz="3000" dirty="0" smtClean="0"/>
              <a:t>Timing (where to focus management and research efforts)</a:t>
            </a:r>
          </a:p>
          <a:p>
            <a:r>
              <a:rPr lang="en-US" dirty="0" smtClean="0"/>
              <a:t>Understanding of configurations of gear involved in entanglements</a:t>
            </a:r>
          </a:p>
          <a:p>
            <a:r>
              <a:rPr lang="en-US" dirty="0" smtClean="0"/>
              <a:t>Knowing the total # of entanglements that occur </a:t>
            </a:r>
            <a:r>
              <a:rPr lang="en-US" sz="2600" dirty="0" smtClean="0"/>
              <a:t>(confirmed reports are minimum estimates)</a:t>
            </a:r>
          </a:p>
          <a:p>
            <a:r>
              <a:rPr lang="en-US" dirty="0" smtClean="0"/>
              <a:t>Understanding how whale behavior and gear configuration factor into increased risk of entanglement</a:t>
            </a:r>
          </a:p>
          <a:p>
            <a:r>
              <a:rPr lang="en-US" dirty="0" smtClean="0"/>
              <a:t>Understanding outcomes of entanglements (long term survival, serious injuries, impacts of reproduction)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0473" y="997526"/>
            <a:ext cx="3236425" cy="485463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17143" y="948473"/>
            <a:ext cx="1679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NOAA MMHSRP 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18786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8" y="145472"/>
            <a:ext cx="8229600" cy="676014"/>
          </a:xfrm>
        </p:spPr>
        <p:txBody>
          <a:bodyPr/>
          <a:lstStyle/>
          <a:p>
            <a:r>
              <a:rPr lang="en-US" dirty="0"/>
              <a:t>What we don’t know (data gaps)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0" y="895564"/>
            <a:ext cx="8318548" cy="520563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Whale data</a:t>
            </a:r>
          </a:p>
          <a:p>
            <a:r>
              <a:rPr lang="en-US" dirty="0" smtClean="0"/>
              <a:t>Precise understanding of seasonal/annual variability in whale presence and abundance along the west coast, including factors that influence that variability (prey availability, water temperatures, etc.)</a:t>
            </a:r>
          </a:p>
          <a:p>
            <a:pPr marL="0" indent="0">
              <a:buNone/>
            </a:pPr>
            <a:r>
              <a:rPr lang="en-US" u="sng" dirty="0" smtClean="0"/>
              <a:t>Fishery Data</a:t>
            </a:r>
          </a:p>
          <a:p>
            <a:r>
              <a:rPr lang="en-US" dirty="0" smtClean="0"/>
              <a:t>Precisely where and when (spatial and temporal) crab gear is distributed across the west coast, along with factors that influence variability</a:t>
            </a:r>
          </a:p>
          <a:p>
            <a:r>
              <a:rPr lang="en-US" dirty="0" smtClean="0"/>
              <a:t>Knowledge of how crab gear is configured across the west coast</a:t>
            </a:r>
          </a:p>
          <a:p>
            <a:r>
              <a:rPr lang="en-US" dirty="0" smtClean="0"/>
              <a:t>General knowledge of recreational crab fishery</a:t>
            </a:r>
          </a:p>
          <a:p>
            <a:pPr marL="0" indent="0">
              <a:buNone/>
            </a:pPr>
            <a:r>
              <a:rPr lang="en-US" u="sng" dirty="0" smtClean="0"/>
              <a:t>Solutions</a:t>
            </a:r>
          </a:p>
          <a:p>
            <a:r>
              <a:rPr lang="en-US" dirty="0" smtClean="0"/>
              <a:t>Effectiveness of ideas to reduce risk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are not necessarily clear</a:t>
            </a:r>
          </a:p>
          <a:p>
            <a:r>
              <a:rPr lang="en-US" dirty="0" smtClean="0"/>
              <a:t>Evaluation of innovations in terms of reducing </a:t>
            </a:r>
          </a:p>
          <a:p>
            <a:pPr marL="457200" lvl="1" indent="0">
              <a:buNone/>
            </a:pPr>
            <a:r>
              <a:rPr lang="en-US" dirty="0" smtClean="0"/>
              <a:t>entanglements may be difficult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 time and coordination across </a:t>
            </a:r>
          </a:p>
          <a:p>
            <a:pPr marL="457200" lvl="1" indent="0">
              <a:buNone/>
            </a:pPr>
            <a:r>
              <a:rPr lang="en-US" dirty="0" smtClean="0"/>
              <a:t>west coast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7255" y="4575324"/>
            <a:ext cx="3716745" cy="15258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27255" y="5850561"/>
            <a:ext cx="15600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NOAA MMHSRP </a:t>
            </a:r>
            <a:r>
              <a:rPr lang="en-US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18786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6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44" y="124688"/>
            <a:ext cx="8229600" cy="676014"/>
          </a:xfrm>
        </p:spPr>
        <p:txBody>
          <a:bodyPr/>
          <a:lstStyle/>
          <a:p>
            <a:r>
              <a:rPr lang="en-US" dirty="0" smtClean="0"/>
              <a:t>What are we doing?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51185"/>
            <a:ext cx="5710335" cy="560389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1900" b="1" dirty="0" smtClean="0"/>
              <a:t>Extensive outreach </a:t>
            </a:r>
            <a:r>
              <a:rPr lang="en-US" sz="1900" dirty="0" smtClean="0"/>
              <a:t>on the entanglement issue across the west coast; response training</a:t>
            </a:r>
          </a:p>
          <a:p>
            <a:pPr>
              <a:spcAft>
                <a:spcPts val="600"/>
              </a:spcAft>
            </a:pPr>
            <a:r>
              <a:rPr lang="en-US" sz="1900" b="1" dirty="0" smtClean="0"/>
              <a:t>Supporting initiatives </a:t>
            </a:r>
            <a:r>
              <a:rPr lang="en-US" sz="1900" dirty="0" smtClean="0"/>
              <a:t>such as the California Dungeness Crab Whale Entanglement Working Group (started in 2015)</a:t>
            </a:r>
          </a:p>
          <a:p>
            <a:pPr lvl="1">
              <a:spcAft>
                <a:spcPts val="600"/>
              </a:spcAft>
            </a:pPr>
            <a:r>
              <a:rPr lang="en-US" sz="1900" dirty="0" smtClean="0"/>
              <a:t>Develop recommendations for industry and management (e.g. Best Practices Guide) </a:t>
            </a:r>
          </a:p>
          <a:p>
            <a:pPr lvl="1">
              <a:spcAft>
                <a:spcPts val="600"/>
              </a:spcAft>
            </a:pPr>
            <a:r>
              <a:rPr lang="en-US" sz="1900" dirty="0" smtClean="0"/>
              <a:t>Promote gear research, enhanced data collection analysis</a:t>
            </a:r>
            <a:endParaRPr lang="en-US" sz="1900" dirty="0"/>
          </a:p>
          <a:p>
            <a:pPr>
              <a:spcAft>
                <a:spcPts val="600"/>
              </a:spcAft>
            </a:pPr>
            <a:r>
              <a:rPr lang="en-US" sz="1900" b="1" dirty="0" smtClean="0"/>
              <a:t>Review/analysis </a:t>
            </a:r>
            <a:r>
              <a:rPr lang="en-US" sz="1900" b="1" dirty="0"/>
              <a:t>of whale entanglement </a:t>
            </a:r>
            <a:r>
              <a:rPr lang="en-US" sz="1900" b="1" dirty="0" smtClean="0"/>
              <a:t>documentation</a:t>
            </a:r>
            <a:r>
              <a:rPr lang="en-US" sz="19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US" sz="1900" dirty="0" smtClean="0"/>
              <a:t>Working to </a:t>
            </a:r>
            <a:r>
              <a:rPr lang="en-US" sz="1900" b="1" dirty="0" smtClean="0"/>
              <a:t>provide/facilitate scientific expertise and developing tools</a:t>
            </a:r>
            <a:r>
              <a:rPr lang="en-US" sz="1900" dirty="0" smtClean="0"/>
              <a:t> that can be used by industry, States, others, to help understand and address this issue (e.g. whale models)</a:t>
            </a:r>
          </a:p>
          <a:p>
            <a:pPr>
              <a:spcAft>
                <a:spcPts val="600"/>
              </a:spcAft>
            </a:pPr>
            <a:r>
              <a:rPr lang="en-US" sz="1900" b="1" dirty="0" smtClean="0"/>
              <a:t>Funding</a:t>
            </a:r>
            <a:r>
              <a:rPr lang="en-US" sz="1900" dirty="0" smtClean="0"/>
              <a:t> (BREP)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3" t="11732" r="10013" b="13520"/>
          <a:stretch/>
        </p:blipFill>
        <p:spPr>
          <a:xfrm>
            <a:off x="23530582" y="18197140"/>
            <a:ext cx="4646699" cy="3544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8" b="27746"/>
          <a:stretch/>
        </p:blipFill>
        <p:spPr>
          <a:xfrm rot="5400000">
            <a:off x="20603418" y="18957126"/>
            <a:ext cx="3544905" cy="20974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335" y="3278523"/>
            <a:ext cx="3433665" cy="29302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6768" b="28586"/>
          <a:stretch/>
        </p:blipFill>
        <p:spPr>
          <a:xfrm rot="5400000">
            <a:off x="5762720" y="766666"/>
            <a:ext cx="3054926" cy="177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5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8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2519</TotalTime>
  <Words>1408</Words>
  <Application>Microsoft Office PowerPoint</Application>
  <PresentationFormat>On-screen Show (4:3)</PresentationFormat>
  <Paragraphs>368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ＭＳ Ｐゴシック</vt:lpstr>
      <vt:lpstr>Arial</vt:lpstr>
      <vt:lpstr>Arial Narrow</vt:lpstr>
      <vt:lpstr>Arial Narrow Bold</vt:lpstr>
      <vt:lpstr>Calibri</vt:lpstr>
      <vt:lpstr>Garamond</vt:lpstr>
      <vt:lpstr>NOAA Fisheries Content Slides</vt:lpstr>
      <vt:lpstr>NOAA Divider Slides</vt:lpstr>
      <vt:lpstr>NOAA Title Options</vt:lpstr>
      <vt:lpstr>Understanding U.S. west coast whale entanglements</vt:lpstr>
      <vt:lpstr>The concern</vt:lpstr>
      <vt:lpstr>PowerPoint Presentation</vt:lpstr>
      <vt:lpstr>PowerPoint Presentation</vt:lpstr>
      <vt:lpstr>Long term trend of whale entanglement reporting</vt:lpstr>
      <vt:lpstr>What whales are being reported as entangled?</vt:lpstr>
      <vt:lpstr>Comparing 1982-2013, 2014, 2015 and 2016:  Whale entanglement reports by month</vt:lpstr>
      <vt:lpstr>Where are entanglements reported? Note: where entanglement were reported is often not where the whale became entangled</vt:lpstr>
      <vt:lpstr>PowerPoint Presentation</vt:lpstr>
      <vt:lpstr>Sources of entanglements 2015 and 2016</vt:lpstr>
      <vt:lpstr>Comparing report and gear set locations </vt:lpstr>
      <vt:lpstr>Confirmed Dungeness crab entanglements by month</vt:lpstr>
      <vt:lpstr>What we know  </vt:lpstr>
      <vt:lpstr>What we know (continued)</vt:lpstr>
      <vt:lpstr>What we don’t know (data gaps)</vt:lpstr>
      <vt:lpstr>What we don’t know (data gaps)</vt:lpstr>
      <vt:lpstr>What are we doing?</vt:lpstr>
      <vt:lpstr>Questions?</vt:lpstr>
    </vt:vector>
  </TitlesOfParts>
  <Company>Janin/Cliff Design,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Thom Kincheloe</cp:lastModifiedBy>
  <cp:revision>174</cp:revision>
  <dcterms:created xsi:type="dcterms:W3CDTF">2012-07-23T20:47:30Z</dcterms:created>
  <dcterms:modified xsi:type="dcterms:W3CDTF">2017-03-31T16:57:28Z</dcterms:modified>
</cp:coreProperties>
</file>